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64" r:id="rId4"/>
    <p:sldId id="259" r:id="rId5"/>
    <p:sldId id="270" r:id="rId6"/>
    <p:sldId id="277" r:id="rId7"/>
    <p:sldId id="261" r:id="rId8"/>
    <p:sldId id="260" r:id="rId9"/>
    <p:sldId id="269" r:id="rId10"/>
    <p:sldId id="263" r:id="rId11"/>
    <p:sldId id="262" r:id="rId12"/>
    <p:sldId id="265" r:id="rId13"/>
    <p:sldId id="272" r:id="rId14"/>
    <p:sldId id="271" r:id="rId15"/>
    <p:sldId id="275" r:id="rId16"/>
    <p:sldId id="268" r:id="rId17"/>
    <p:sldId id="273" r:id="rId18"/>
    <p:sldId id="278" r:id="rId19"/>
    <p:sldId id="279" r:id="rId20"/>
    <p:sldId id="274" r:id="rId21"/>
    <p:sldId id="280" r:id="rId22"/>
    <p:sldId id="282" r:id="rId23"/>
    <p:sldId id="283" r:id="rId24"/>
    <p:sldId id="285" r:id="rId25"/>
    <p:sldId id="286" r:id="rId26"/>
    <p:sldId id="288" r:id="rId27"/>
    <p:sldId id="284" r:id="rId28"/>
    <p:sldId id="281" r:id="rId29"/>
    <p:sldId id="287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339933"/>
    <a:srgbClr val="BCE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08CE2-4538-4114-B99E-CFB495230147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BB64A-2FA2-4B4B-97A4-ADE5E3DD8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05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BB64A-2FA2-4B4B-97A4-ADE5E3DD841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64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C12-C80C-414A-AE76-2C291EF90E99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024BEA-C272-41D8-BCDF-2AA0898D97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C12-C80C-414A-AE76-2C291EF90E99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4BEA-C272-41D8-BCDF-2AA0898D97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C12-C80C-414A-AE76-2C291EF90E99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4BEA-C272-41D8-BCDF-2AA0898D97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C12-C80C-414A-AE76-2C291EF90E99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024BEA-C272-41D8-BCDF-2AA0898D97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C12-C80C-414A-AE76-2C291EF90E99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4BEA-C272-41D8-BCDF-2AA0898D97D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C12-C80C-414A-AE76-2C291EF90E99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4BEA-C272-41D8-BCDF-2AA0898D97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C12-C80C-414A-AE76-2C291EF90E99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024BEA-C272-41D8-BCDF-2AA0898D97D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C12-C80C-414A-AE76-2C291EF90E99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4BEA-C272-41D8-BCDF-2AA0898D97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C12-C80C-414A-AE76-2C291EF90E99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4BEA-C272-41D8-BCDF-2AA0898D97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C12-C80C-414A-AE76-2C291EF90E99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4BEA-C272-41D8-BCDF-2AA0898D97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1C12-C80C-414A-AE76-2C291EF90E99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4BEA-C272-41D8-BCDF-2AA0898D97D1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D31C12-C80C-414A-AE76-2C291EF90E99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024BEA-C272-41D8-BCDF-2AA0898D97D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u.cz/modules/marwel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z/url?sa=i&amp;rct=j&amp;q=&amp;esrc=s&amp;source=images&amp;cd=&amp;ved=0ahUKEwjBjLz-7OXLAhWDPxQKHcIkDZQQjRwIBw&amp;url=http://www.kiora.cz/darkove-poukazy&amp;bvm=bv.117868183,d.ZWU&amp;psig=AFQjCNFZeNyQTEvbwpBWGim2Jf1XuqFvOw&amp;ust=145933916734425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648072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OBSAH PŘEDMĚTU</a:t>
            </a:r>
            <a:endParaRPr lang="cs-CZ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6166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innerShdw blurRad="63500" dist="88900" dir="2700000">
              <a:prstClr val="black">
                <a:alpha val="50000"/>
              </a:prstClr>
            </a:innerShdw>
          </a:effectLst>
        </p:spPr>
        <p:txBody>
          <a:bodyPr rtlCol="0" anchor="ctr">
            <a:normAutofit lnSpcReduction="10000"/>
          </a:bodyPr>
          <a:lstStyle/>
          <a:p>
            <a:pPr marL="502920" indent="-457200" fontAlgn="auto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 A TRH TURIZMU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DRUHY A FORMY TURIZMU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SPECIFICKÉ ZNAKY SLUŽEB V TURIZMU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SILNIČNÍ DOPRAVA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ŽELEZNIČNÍ DOPRAVA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A VODNÍ DOPRAVA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FORMY DOPRAVY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CESTOVNÍ KANCELÁŘE A AGENTURY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Technika</a:t>
            </a: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zajišťování</a:t>
            </a: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služeb</a:t>
            </a: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objednávka</a:t>
            </a: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smlouva</a:t>
            </a: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, voucher, </a:t>
            </a: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platby</a:t>
            </a:r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PASOVÉ, VIZOVÉ, CELNÍ A SMĚNÁRENSKÉ SLUŽBY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POJIŠŤOVACÍ A ZDRAVOTNÍ SLUŽBY, ODPOVĚDNOST ZA ŠKODY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LÁZEŇSKÉ SLUŽBY, KLASIFIKACE LÁZEŇSKÝCH STŘEDISEK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UBYTOVACÍ SLUŽBY, KATEGORIZACE ZAŘÍZENÍ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STRAVOVACÍ SLUŽBY, KATEGORIZACE ZAŘÍZENÍ</a:t>
            </a:r>
          </a:p>
        </p:txBody>
      </p:sp>
      <p:sp>
        <p:nvSpPr>
          <p:cNvPr id="5" name="Vývojový diagram: alternativní postup 4"/>
          <p:cNvSpPr/>
          <p:nvPr/>
        </p:nvSpPr>
        <p:spPr>
          <a:xfrm>
            <a:off x="827584" y="3861048"/>
            <a:ext cx="7776864" cy="1584176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1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POJIŠTĚNÍ ÚČASTNÍKŮ</a:t>
            </a:r>
            <a:endParaRPr lang="cs-CZ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61662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CESTOVNÍ POJIŠTĚNÍ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A DOBROVOLNÉ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U zahraničních zájezdů BÝVÁ V CENĚ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a doporučuje se zvláště u sportovních nebo i individuálních akcí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U tuzemských zájezdů pojištění v ceně zájezdu zahrnuto není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INDIVIDUÁLNÍHO PŘIPOJIŠTĚNÍ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PRODUKTY PODLE RIZIK: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POJIŠTĚNÍ ZAVAZADEL, ONEMOCNĚNÍ – POJIŠTĚNÍ LÉČEBNÝCH VÝLOH, ODCIZENÍ VĚCÍ, ODPOVĚDNOST ZA ŠKODU, NEBEZPEČNÉ SPORTY, ÚRAZY ČI ÚMRTÍ, NEÚČAST NA ZÁJEZDU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EVROPSKÝ PRŮKAZ ZDRAVOTNÍHO POJIŠTĚNÍ</a:t>
            </a:r>
            <a:endParaRPr lang="cs-CZ" sz="2400" b="1" cap="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cs-CZ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Zrušení zájezdu</a:t>
            </a:r>
            <a:endParaRPr lang="cs-CZ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54006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zrušení </a:t>
            </a:r>
            <a:r>
              <a:rPr lang="cs-CZ" sz="2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zájezdu ze strany </a:t>
            </a:r>
            <a:r>
              <a:rPr lang="cs-CZ" sz="24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zákazníka:</a:t>
            </a:r>
            <a:endParaRPr lang="cs-CZ" sz="24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b="1" cap="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45 - 30 </a:t>
            </a:r>
            <a:r>
              <a:rPr lang="cs-CZ" sz="2000" b="1" cap="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dní před nástupem = storno poplatek činí 10% z ceny zájezdu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b="1" cap="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29 - 15 </a:t>
            </a:r>
            <a:r>
              <a:rPr lang="cs-CZ" sz="2000" b="1" cap="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dní před nástupem = storno poplatek činí 30% z ceny zájezdu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b="1" cap="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14 - 8 </a:t>
            </a:r>
            <a:r>
              <a:rPr lang="cs-CZ" sz="2000" b="1" cap="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dní před nástupem = storno poplatek činí 70% z ceny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b="1" cap="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7 - 4 </a:t>
            </a:r>
            <a:r>
              <a:rPr lang="cs-CZ" sz="2000" b="1" cap="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dny před nástupem = storno poplatek činí nejméně 80% z ceny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b="1" cap="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2000" b="1" cap="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dny a méně před nástupem = storno poplatek činí 100% z ceny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pl-PL" sz="2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Zrušení zájezdu ze strany </a:t>
            </a:r>
            <a:r>
              <a:rPr lang="pl-PL" sz="24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CK:</a:t>
            </a:r>
            <a:endParaRPr lang="pl-PL" sz="24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b="1" cap="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2000" b="1" cap="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důvodu min. počtu účastníků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b="1" cap="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2000" b="1" cap="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důvodu nepředvídatelných událostí - válka, živel. katastrofa</a:t>
            </a:r>
          </a:p>
        </p:txBody>
      </p:sp>
    </p:spTree>
    <p:extLst>
      <p:ext uri="{BB962C8B-B14F-4D97-AF65-F5344CB8AC3E}">
        <p14:creationId xmlns:p14="http://schemas.microsoft.com/office/powerpoint/2010/main" val="125047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cs-CZ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SPECIFICKÉ </a:t>
            </a:r>
            <a:r>
              <a:rPr lang="cs-CZ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SLUŽBY </a:t>
            </a:r>
            <a:r>
              <a:rPr lang="cs-CZ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CK</a:t>
            </a:r>
            <a:endParaRPr lang="cs-CZ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7"/>
            <a:ext cx="8686800" cy="3672408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prodej dopravních cenin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směnárenské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služby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obstarávání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lázeňských léčebných pobytů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US" sz="24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služby</a:t>
            </a:r>
            <a:r>
              <a:rPr lang="en-US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en-US" sz="24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kongresový</a:t>
            </a:r>
            <a: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ESTOVNÍ </a:t>
            </a:r>
            <a:r>
              <a:rPr lang="en-US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endParaRPr lang="en-US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služby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pro lovecký </a:t>
            </a:r>
            <a:r>
              <a:rPr lang="cs-CZ" sz="24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cestOVNÍ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ruch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průvodcovské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služby v místě sídla CK pro příjezdový CR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specifické služby</a:t>
            </a:r>
          </a:p>
        </p:txBody>
      </p:sp>
    </p:spTree>
    <p:extLst>
      <p:ext uri="{BB962C8B-B14F-4D97-AF65-F5344CB8AC3E}">
        <p14:creationId xmlns:p14="http://schemas.microsoft.com/office/powerpoint/2010/main" val="7919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pPr algn="ctr"/>
            <a:r>
              <a:rPr lang="cs-CZ" b="1" cap="none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PASOVÉ SLUŽBY</a:t>
            </a:r>
            <a:endParaRPr lang="cs-CZ" b="1" cap="none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686800" cy="576064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Žádost o vydání cestovního pasu se podává:</a:t>
            </a:r>
          </a:p>
          <a:p>
            <a:pPr lvl="1">
              <a:buClr>
                <a:srgbClr val="000099"/>
              </a:buClr>
              <a:buSzPct val="100000"/>
              <a:buFont typeface="Wingdings 2" panose="05020102010507070707" pitchFamily="18" charset="2"/>
              <a:buChar char=""/>
            </a:pP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u kteréhokoliv obecního úřadu obce s rozšířenou </a:t>
            </a: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působností</a:t>
            </a:r>
          </a:p>
          <a:p>
            <a:pPr lvl="1">
              <a:buClr>
                <a:srgbClr val="000099"/>
              </a:buClr>
              <a:buSzPct val="100000"/>
              <a:buFont typeface="Wingdings 2" panose="05020102010507070707" pitchFamily="18" charset="2"/>
              <a:buChar char=""/>
            </a:pP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v </a:t>
            </a: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zahraničí </a:t>
            </a: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u zastupitelského úřadu </a:t>
            </a: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PAS SE vydává</a:t>
            </a: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rgbClr val="000099"/>
              </a:buClr>
              <a:buSzPct val="100000"/>
              <a:buFont typeface="Wingdings 2" panose="05020102010507070707" pitchFamily="18" charset="2"/>
              <a:buChar char="E"/>
            </a:pP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ve lhůtě 30 dnů, </a:t>
            </a: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zastupitelského </a:t>
            </a: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úřadu </a:t>
            </a: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ve lhůtě 120 dnů</a:t>
            </a: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buClr>
                <a:srgbClr val="000099"/>
              </a:buClr>
              <a:buSzPct val="100000"/>
              <a:buFont typeface="Wingdings 2" panose="05020102010507070707" pitchFamily="18" charset="2"/>
              <a:buChar char="E"/>
            </a:pP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ve lhůtě 6 pracovních dnů, pokud občan požádá o vydání </a:t>
            </a: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kratší lhůtě než 30 </a:t>
            </a: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dnů</a:t>
            </a: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K žádosti o vydání cestovního pasu je třeba </a:t>
            </a:r>
            <a:r>
              <a:rPr lang="cs-CZ" sz="2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předložit:</a:t>
            </a:r>
          </a:p>
          <a:p>
            <a:pPr lvl="1">
              <a:buClr>
                <a:srgbClr val="000099"/>
              </a:buClr>
              <a:buSzPct val="100000"/>
              <a:buFont typeface="Wingdings 2" panose="05020102010507070707" pitchFamily="18" charset="2"/>
              <a:buChar char="E"/>
            </a:pP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OBČANSKÝ PRŮKAZ ČI RODNÝ LIST ČI ODDACÍ LIST, DOKLAD O STÁTNÍM OBČANSTVÍ</a:t>
            </a: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SPRÁVNÍ POPLATEK:</a:t>
            </a:r>
          </a:p>
          <a:p>
            <a:pPr lvl="1">
              <a:buClr>
                <a:srgbClr val="000099"/>
              </a:buClr>
              <a:buSzPct val="100000"/>
              <a:buFont typeface="Wingdings 2" panose="05020102010507070707" pitchFamily="18" charset="2"/>
              <a:buChar char="E"/>
            </a:pP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600 Kč ( u osob pod 15 let 100 </a:t>
            </a:r>
            <a:r>
              <a:rPr lang="cs-CZ" sz="22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Clr>
                <a:srgbClr val="000099"/>
              </a:buClr>
              <a:buSzPct val="100000"/>
              <a:buFont typeface="Wingdings 2" panose="05020102010507070707" pitchFamily="18" charset="2"/>
              <a:buChar char="E"/>
            </a:pP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Ve zkrácené lhůtě 4000 </a:t>
            </a:r>
            <a:r>
              <a:rPr lang="cs-CZ" sz="22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(2000 </a:t>
            </a:r>
            <a:r>
              <a:rPr lang="cs-CZ" sz="22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600" b="1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EU OBČANSKÝ PRŮKAZ</a:t>
            </a: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600" b="1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ZTRÁTĚ CESTOVNÍ PRŮKAZ</a:t>
            </a:r>
            <a:endParaRPr lang="cs-CZ" sz="26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99"/>
              </a:buClr>
              <a:buSzPct val="100000"/>
            </a:pPr>
            <a:endParaRPr lang="cs-CZ" sz="2400" dirty="0"/>
          </a:p>
          <a:p>
            <a:pPr marL="0" indent="0">
              <a:buClr>
                <a:srgbClr val="000099"/>
              </a:buClr>
              <a:buSzPct val="100000"/>
              <a:buNone/>
            </a:pPr>
            <a:endParaRPr lang="cs-CZ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kurim.cz/galerie/2654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685678" cy="201809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2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  <a:noFill/>
        </p:spPr>
        <p:txBody>
          <a:bodyPr/>
          <a:lstStyle/>
          <a:p>
            <a:pPr algn="ctr"/>
            <a:r>
              <a:rPr lang="cs-CZ" b="1" cap="none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VIZOVÉ SLUŽBY</a:t>
            </a:r>
            <a:endParaRPr lang="cs-CZ" b="1" cap="none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24744"/>
            <a:ext cx="8280920" cy="3459014"/>
          </a:xfrm>
        </p:spPr>
        <p:txBody>
          <a:bodyPr/>
          <a:lstStyle/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¿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DOHODY BEZVIZOVÉHO, JEDNOSTRANNÉHO  A OBOUSTRANNÉHO STYKU 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¿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VIZA VSTUPNÍ A TRANZITNÍ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¿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VIZA KRÁTKOBOBÁ (DO 90 DNŮ) A DLOUHODOBÁ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¿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POŽADAVKY SE ZNAČNĚ LIŠÍ 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FORMULÁŘE, FOTO, POPLATEK, TERMÍNY 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¿"/>
            </a:pPr>
            <a:r>
              <a:rPr lang="cs-CZ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VIZA MŮŽE ŽÁDAT KLIENT NEBO CESTOVNÍ KANCELÁŘ</a:t>
            </a:r>
          </a:p>
        </p:txBody>
      </p:sp>
      <p:pic>
        <p:nvPicPr>
          <p:cNvPr id="3076" name="Picture 4" descr="http://st2.depositphotos.com/2754968/5297/v/450/depositphotos_52979483-Vector-international-travel-visa-stamps-for-passport-se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2520280" cy="25202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5144"/>
            <a:ext cx="388706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2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iles.veletrhy.webnode.cz/200015549-9bb249caca/zadost-o-vizum-do-ciny-vz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266067" cy="602776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z.usembassy.gov/wp-content/uploads/sites/22/2015/11/Confirmation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095990" cy="448510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60032" y="476672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žádosti o </a:t>
            </a:r>
            <a:r>
              <a:rPr lang="cs-CZ" sz="28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vizum</a:t>
            </a:r>
            <a:endParaRPr lang="cs-CZ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5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9694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Akreditace cestovních kanceláří u zastupitelských úřadů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8686800" cy="27363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00CC"/>
              </a:buClr>
              <a:buSzPct val="100000"/>
              <a:buFont typeface="Wingdings 2" panose="05020102010507070707" pitchFamily="18" charset="2"/>
              <a:buChar char=""/>
            </a:pPr>
            <a:r>
              <a:rPr lang="cs-CZ" sz="24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akreditovanÁ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cestovní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kancelář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MŮŽE získat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oprávnění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 podávání žádostí o víza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klientů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CC"/>
              </a:buClr>
              <a:buSzPct val="100000"/>
              <a:buFont typeface="Wingdings 2" panose="05020102010507070707" pitchFamily="18" charset="2"/>
              <a:buChar char=""/>
            </a:pP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podání žádosti o akreditaci u příslušného zastupitelského úřadu, </a:t>
            </a:r>
            <a:endParaRPr lang="cs-CZ" sz="24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CC"/>
              </a:buClr>
              <a:buSzPct val="100000"/>
              <a:buFont typeface="Wingdings 2" panose="05020102010507070707" pitchFamily="18" charset="2"/>
              <a:buChar char=""/>
            </a:pPr>
            <a:r>
              <a:rPr lang="pl-PL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pouze </a:t>
            </a:r>
            <a:r>
              <a:rPr lang="pl-PL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na zpracování žádostí o krátkodobá víza (pobyt do 90 dnů).</a:t>
            </a:r>
            <a:endParaRPr lang="cs-CZ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720080"/>
          </a:xfrm>
        </p:spPr>
        <p:txBody>
          <a:bodyPr/>
          <a:lstStyle/>
          <a:p>
            <a:pPr algn="ctr"/>
            <a:r>
              <a:rPr lang="cs-CZ" b="1" cap="none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CELNÍ SLUŽBY</a:t>
            </a:r>
            <a:endParaRPr lang="cs-CZ" b="1" cap="none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36712"/>
            <a:ext cx="8686800" cy="568863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 – DÁVKA ZA PŘECHOD ZBOŽÍ PŘES HRANICE</a:t>
            </a:r>
          </a:p>
          <a:p>
            <a:pPr>
              <a:buClr>
                <a:srgbClr val="C00000"/>
              </a:buClr>
              <a:buSzPct val="100000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ÚČEL – OCHRANNÝ A FISKÁLNÍ</a:t>
            </a:r>
          </a:p>
          <a:p>
            <a:pPr>
              <a:buClr>
                <a:srgbClr val="C00000"/>
              </a:buClr>
              <a:buSzPct val="100000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 TRANZITNÍ, VÝVOZNÍ A </a:t>
            </a: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DOVOZNÍ</a:t>
            </a:r>
          </a:p>
          <a:p>
            <a:pPr>
              <a:buClr>
                <a:srgbClr val="C00000"/>
              </a:buClr>
              <a:buSzPct val="100000"/>
            </a:pPr>
            <a:r>
              <a:rPr lang="cs-CZ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VÝVOZ ZBOŹÍ NEOBCHODNÍHO </a:t>
            </a:r>
            <a:r>
              <a:rPr lang="cs-CZ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CHARAKTERU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Úplný zákaz </a:t>
            </a:r>
            <a:r>
              <a:rPr lang="cs-CZ" sz="20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vývozU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narkotik, čistého lihu či omamných 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látek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vÝvOZ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zbranÍ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uměleckÝCH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předmětŮ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starožitnostÍ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, rostlin 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zvířat S 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osvědčením </a:t>
            </a:r>
            <a:endParaRPr lang="cs-CZ" sz="20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oznamovací povinnost 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PŘI vývozu 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peněz, cenných papírů, drahých kovů a kamenů mimo státy EU 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- nad 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hodnotu převyšující 15 000,- EUR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SzPct val="100000"/>
            </a:pPr>
            <a:r>
              <a:rPr lang="cs-CZ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DOVOZ ZBOŹÍ NEOBCHODNÍHO </a:t>
            </a:r>
            <a:r>
              <a:rPr lang="cs-CZ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CHARAKTERU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Úplný zákaz platí pro narkotika, čistý líh a omamné 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S povolením lze dovážet zbraně, starožitnosti, umělecké předměty, rostliny a 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zvířata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Pro peníze, cenné papíry, drahé kovy a kameny platí stejná povinnost jako při vývozu</a:t>
            </a:r>
            <a:endParaRPr lang="cs-CZ" sz="20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/>
              </a:rPr>
              <a:t>neobchodní Zboží osvobozené </a:t>
            </a:r>
            <a:r>
              <a:rPr lang="cs-CZ" sz="2800" b="1" dirty="0">
                <a:solidFill>
                  <a:srgbClr val="FF0000"/>
                </a:solidFill>
                <a:effectLst/>
              </a:rPr>
              <a:t>od cla: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54461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"/>
            </a:pPr>
            <a:r>
              <a:rPr lang="cs-CZ" sz="2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cigaret, 200 doutníků, 1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 tabáku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"/>
            </a:pP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 lihovin, 90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 vína, 110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 piva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"/>
            </a:pP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do 50 g parfému nebo 0.25 litru toaletní vody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"/>
            </a:pP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zboží s úhrnnou celní hodnotou do 430,- € na osobu (u osob do 15 let 200,- € )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"/>
            </a:pP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pohonné hmoty v nádrži + 10 litrů v kanystru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"/>
            </a:pPr>
            <a:r>
              <a:rPr lang="cs-CZ" sz="2600" b="1" cap="all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překročení </a:t>
            </a:r>
            <a:r>
              <a:rPr lang="cs-CZ" sz="2600" b="1" cap="all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postih – propadnutí zboží, pokuta </a:t>
            </a:r>
            <a:r>
              <a:rPr lang="cs-CZ" sz="2600" b="1" cap="all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"/>
            </a:pPr>
            <a:r>
              <a:rPr lang="cs-CZ" sz="2600" b="1" cap="all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Poz</a:t>
            </a:r>
            <a:r>
              <a:rPr lang="cs-CZ" sz="2600" b="1" cap="all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600" b="1" cap="all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600" b="1" cap="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cap="all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dovoz „suvenýrů“ a živočišných výrobků</a:t>
            </a:r>
            <a:endParaRPr lang="cs-CZ" sz="2600" b="1" cap="all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cs-CZ" sz="2300" b="1" cap="all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"/>
            </a:pPr>
            <a:r>
              <a:rPr lang="cs-CZ" sz="2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VÝPOČET CLA: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"/>
            </a:pPr>
            <a:r>
              <a:rPr lang="cs-CZ" sz="24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valorickÝ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určeno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procentem z celní hodnoty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"/>
            </a:pPr>
            <a:r>
              <a:rPr lang="cs-CZ" sz="24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specifickÝ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určeno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pevnou částku za měrnou jednotku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litry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"/>
            </a:pPr>
            <a:r>
              <a:rPr lang="cs-CZ" sz="24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kombinovanÝ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– kombinace výše uvedených</a:t>
            </a:r>
          </a:p>
          <a:p>
            <a:endParaRPr lang="cs-CZ" sz="23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8883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POZOR!!! – OMEZENÍ DOVOZU A VÝVOZU V JEDNOTLIVÝCH ZEMÍCH</a:t>
            </a:r>
            <a:endParaRPr lang="cs-CZ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USA, AUSTRÁLIE, NOVÝ ZÉLAND</a:t>
            </a:r>
          </a:p>
          <a:p>
            <a:pPr lvl="1">
              <a:buClr>
                <a:srgbClr val="000099"/>
              </a:buClr>
              <a:buSzPct val="100000"/>
              <a:buFont typeface="Wingdings 3" panose="05040102010807070707" pitchFamily="18" charset="2"/>
              <a:buChar char="&quot;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CELNÍ DEKLARACE</a:t>
            </a:r>
          </a:p>
          <a:p>
            <a:pPr lvl="1">
              <a:buClr>
                <a:srgbClr val="000099"/>
              </a:buClr>
              <a:buSzPct val="100000"/>
              <a:buFont typeface="Wingdings 3" panose="05040102010807070707" pitchFamily="18" charset="2"/>
              <a:buChar char="&quot;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PŘÍSNĚ KONTROLOVÁN DOVOZ POTRAVIN A ZEMĚDĚLSKÝCH VÝROBKŮ</a:t>
            </a:r>
          </a:p>
          <a:p>
            <a:pPr>
              <a:buClr>
                <a:srgbClr val="C00000"/>
              </a:buClr>
              <a:buSzPct val="100000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KUBA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000099"/>
              </a:buClr>
              <a:buSzPct val="100000"/>
              <a:buFont typeface="Wingdings 3" panose="05040102010807070707" pitchFamily="18" charset="2"/>
              <a:buChar char="&quot;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DOVOZ V HODNOTĚ DO 1000 $, ABSOLUTNÍ ZÁKAZ DOVOZU PROTISTÁTNÍCH TISKOVIN</a:t>
            </a:r>
          </a:p>
          <a:p>
            <a:pPr lvl="1">
              <a:buClr>
                <a:srgbClr val="000099"/>
              </a:buClr>
              <a:buSzPct val="100000"/>
              <a:buFont typeface="Wingdings 3" panose="05040102010807070707" pitchFamily="18" charset="2"/>
              <a:buChar char="&quot;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VÝVOZ 23 DOUTNÍKŮ , KORÁLY A MUŠLE – STVRZENKU Z OBCHODU </a:t>
            </a:r>
          </a:p>
          <a:p>
            <a:pPr>
              <a:buClr>
                <a:srgbClr val="000099"/>
              </a:buClr>
              <a:buSzPct val="100000"/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NEPOVOLENÉ ZBOŽÍ JE ZABAVENO A NÁSLEDUJÍ VELMI PŘÍSNÉ POKUTY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0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TECHNIKA ZAJIŠŤOVÁNÍ SLUŽEB</a:t>
            </a:r>
            <a:endParaRPr lang="cs-CZ" sz="40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484784"/>
            <a:ext cx="6571456" cy="3888431"/>
          </a:xfrm>
        </p:spPr>
        <p:txBody>
          <a:bodyPr/>
          <a:lstStyle/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DRUHY DOKLADŮ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smlouva</a:t>
            </a: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voucher </a:t>
            </a:r>
            <a:endParaRPr lang="cs-CZ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objednávka</a:t>
            </a:r>
            <a:endParaRPr lang="cs-CZ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Platby</a:t>
            </a:r>
            <a:endParaRPr lang="cs-CZ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pojištění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PASY A VIZA</a:t>
            </a:r>
            <a:endParaRPr lang="cs-CZ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85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cs-CZ" b="1" cap="none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SMĚNÁRENSKÉ SLUŽBY</a:t>
            </a:r>
            <a:endParaRPr lang="cs-CZ" b="1" cap="none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v souladu s devizovým zákonem a s předpisy ČNB </a:t>
            </a:r>
            <a:endParaRPr lang="cs-CZ" sz="24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dirty="0" smtClean="0"/>
              <a:t>DEVIZOVÝ ZÁKON, ZÁKON </a:t>
            </a:r>
            <a:r>
              <a:rPr lang="cs-CZ" sz="2000" b="1" dirty="0"/>
              <a:t>O </a:t>
            </a:r>
            <a:r>
              <a:rPr lang="cs-CZ" sz="2000" b="1" dirty="0" smtClean="0"/>
              <a:t>BANKÁCH, </a:t>
            </a:r>
            <a:r>
              <a:rPr lang="cs-CZ" sz="2000" b="1" dirty="0"/>
              <a:t>ZÁKON O PLATEBNÍM </a:t>
            </a:r>
            <a:r>
              <a:rPr lang="cs-CZ" sz="2000" b="1" dirty="0" smtClean="0"/>
              <a:t>STYKU, </a:t>
            </a:r>
            <a:r>
              <a:rPr lang="cs-CZ" sz="2000" b="1" dirty="0"/>
              <a:t>ZÁKON O SMĚNĚNÍ A </a:t>
            </a:r>
            <a:r>
              <a:rPr lang="cs-CZ" sz="2000" b="1" dirty="0" smtClean="0"/>
              <a:t>ŠEKOVÝ, </a:t>
            </a:r>
            <a:r>
              <a:rPr lang="cs-CZ" sz="2000" b="1" dirty="0"/>
              <a:t>OPATŘENÍ ČESKÉ NÁRODNÍ BANKY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služby SMÍ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provádět pouze tzv. „</a:t>
            </a:r>
            <a:r>
              <a:rPr lang="cs-CZ" sz="24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devizové místo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“ a pouze v rozsahu povolení od ČNB – je to živnost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koncesovaná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Měnový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kurz vyjádřený v kurzovním lístku </a:t>
            </a:r>
            <a:endParaRPr lang="cs-CZ" sz="24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Kurz valut = kurz hotovostních platidel, kurz deviz =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bezhotovostním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styku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CK TYTO SLUŽBY ZPRAVIDLA ZAJIŠŤUJÍ</a:t>
            </a:r>
            <a:endParaRPr lang="cs-CZ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1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ZDRAVOTNÍ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830816" cy="547260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600" b="1" cap="all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RIZIKA PSYCHICKÁ, SOMATICKÁ, INFEKČNÍ, ÚRAZOVÁ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BĚŽNÁ HYGIENICKÁ A ZDRAVOTNÍ PRAVIDLA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600" b="1" cap="all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doporučení: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Snese </a:t>
            </a: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cestu můj organismus? 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Konzumace </a:t>
            </a: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jídel a </a:t>
            </a: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nápojů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rostlinná </a:t>
            </a: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a živočišná říše 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sexuálně </a:t>
            </a: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přenosné onemocnění 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600" b="1" cap="all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očkování PŘI CESTÁCH DO ZAHRANIČÍ: 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200" b="1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Vyžadovaná</a:t>
            </a:r>
            <a:r>
              <a:rPr lang="cs-CZ" sz="22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TETAN, žlutá zimnice, </a:t>
            </a:r>
            <a:r>
              <a:rPr lang="cs-CZ" sz="22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meningokový</a:t>
            </a:r>
            <a:r>
              <a:rPr lang="cs-CZ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zánět mozkových blan 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200" b="1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Doporučená</a:t>
            </a:r>
            <a:r>
              <a:rPr lang="cs-CZ" sz="22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 očkování proti virovému zánětu jater typu A </a:t>
            </a:r>
            <a:r>
              <a:rPr lang="cs-CZ" sz="2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 B, břišnímu tyfu, poliomyelitidě, záškrtu, tetanu, tuberkulóze, </a:t>
            </a:r>
            <a:r>
              <a:rPr lang="cs-CZ" sz="2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meningokovému</a:t>
            </a:r>
            <a:r>
              <a:rPr lang="cs-CZ" sz="2200" b="1" cap="all" dirty="0">
                <a:latin typeface="Arial" panose="020B0604020202020204" pitchFamily="34" charset="0"/>
                <a:cs typeface="Arial" panose="020B0604020202020204" pitchFamily="34" charset="0"/>
              </a:rPr>
              <a:t> zánětu mozkových blan </a:t>
            </a:r>
            <a:endParaRPr lang="cs-CZ" sz="22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600" b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POSKYTUJE STÁTNÍ ZDRAVOTNÍ ÚSTAV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600" b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PROVÁDĚJÍ STŘEDISKA OČKOVÁNÍ A CESTOVNÍ MEDICINY</a:t>
            </a:r>
          </a:p>
        </p:txBody>
      </p:sp>
    </p:spTree>
    <p:extLst>
      <p:ext uri="{BB962C8B-B14F-4D97-AF65-F5344CB8AC3E}">
        <p14:creationId xmlns:p14="http://schemas.microsoft.com/office/powerpoint/2010/main" val="4226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Podle mapy zdravotních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rizik hrozí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cestovatelům v 75 zemích velké, či dokonce mimořádně velké nebezpečí. 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743739" y="1907526"/>
            <a:ext cx="5584513" cy="4369856"/>
            <a:chOff x="1743739" y="1907526"/>
            <a:chExt cx="5584513" cy="4369856"/>
          </a:xfrm>
        </p:grpSpPr>
        <p:pic>
          <p:nvPicPr>
            <p:cNvPr id="3074" name="Picture 2" descr="Areas of risk for travelers' diarrhe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739" y="1907526"/>
              <a:ext cx="5584513" cy="388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1743739" y="5877272"/>
              <a:ext cx="5584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RIZIKA CESTOVATELSKÉHO PRŮJMU</a:t>
              </a:r>
              <a:endParaRPr lang="cs-CZ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3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4752528" cy="2842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http://www.traveldoctor.info/files/disease/3__ImageFile__yWnamTsIwQiitawNyEU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4608512" cy="29187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6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mg.ct24.cz/cache/616x411/article/55/5431/543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032448" cy="26904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1835696" y="3212976"/>
            <a:ext cx="5688632" cy="3044452"/>
            <a:chOff x="1835696" y="3212976"/>
            <a:chExt cx="5688632" cy="3044452"/>
          </a:xfrm>
        </p:grpSpPr>
        <p:pic>
          <p:nvPicPr>
            <p:cNvPr id="4104" name="Picture 8" descr="http://aa.ecn.cz/img_upload/e6ffb6c50bc1424ab10ecf09e063cd63/albums/userpics/10004/Dengu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212976"/>
              <a:ext cx="5688632" cy="26326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2521078" y="5888096"/>
              <a:ext cx="410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HOREČKA DENGUE</a:t>
              </a:r>
              <a:endParaRPr lang="cs-C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6" name="Picture 10" descr="http://img.geocaching.com/cache/large/fcf35a41-05a7-40e4-a1ba-7077c33392c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3963764" cy="26569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1187624" y="1235417"/>
            <a:ext cx="6696744" cy="3961845"/>
            <a:chOff x="1187624" y="1235417"/>
            <a:chExt cx="6696744" cy="3961845"/>
          </a:xfrm>
        </p:grpSpPr>
        <p:pic>
          <p:nvPicPr>
            <p:cNvPr id="6146" name="Picture 2" descr="http://www.ceskatelevize.cz/ct24/sites/default/files/styles/scale_1180/public/images/1060354-526069.jpg?itok=I0hR3S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235417"/>
              <a:ext cx="6696744" cy="35617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2843808" y="4797152"/>
              <a:ext cx="3384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Onemocnění HIV</a:t>
              </a:r>
              <a:endParaRPr lang="cs-CZ" sz="2000" b="1" cap="al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55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cz.prg.cmestatic.com/media/images/660xX/Jan2016/1829668.jpg?f1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286500" cy="4219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PREVENCE</a:t>
            </a:r>
            <a:endParaRPr lang="cs-CZ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371656" cy="266429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PEČLIVÉ UVÁŽENÍ RIZIK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OČKOVÁNÍ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OCHRANA PROTI HMYZU REPELENTY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OŠETŘENÍ VODY, POZOR NA STRAVOVÁNÍ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NEKOUPAT SE VE SLADKÝCH STOJATÝCH VODÁCH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MINIMALIZOVAT KONTAKT SE ZVÍŘATY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Vhodná očkování do vybraných zemí </a:t>
            </a:r>
            <a:br>
              <a:rPr lang="cs-CZ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cs-CZ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¿"/>
            </a:pPr>
            <a:r>
              <a:rPr lang="cs-CZ" sz="2600" b="1" cap="all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</a:t>
            </a:r>
            <a:r>
              <a:rPr lang="cs-CZ" sz="2600" b="1" cap="all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Hepatitida A+B, tyfus, vzteklina, žlutá zimnice, meningokoková meningitida, malárie, cholera 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¿"/>
            </a:pPr>
            <a:r>
              <a:rPr lang="cs-CZ" sz="2600" b="1" cap="all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Indonésie</a:t>
            </a:r>
            <a:r>
              <a:rPr lang="cs-CZ" sz="2600" b="1" cap="all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Hepatitida A+B, tyfus, vzteklina, žlutá zimnice, malárie, cholera 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¿"/>
            </a:pPr>
            <a:r>
              <a:rPr lang="cs-CZ" sz="2600" b="1" cap="all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Jižní </a:t>
            </a:r>
            <a:r>
              <a:rPr lang="cs-CZ" sz="2600" b="1" cap="all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Amerika: </a:t>
            </a: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Malárie, vzteklina, tyfus, hepatitida A+B, žlutá zimnice 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¿"/>
            </a:pPr>
            <a:r>
              <a:rPr lang="cs-CZ" sz="2600" b="1" cap="all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Tunisko</a:t>
            </a:r>
            <a:r>
              <a:rPr lang="cs-CZ" sz="2600" b="1" cap="all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Hepatitida A+B, tyfus, vzteklina, žlutá zimnice </a:t>
            </a:r>
          </a:p>
          <a:p>
            <a:pPr>
              <a:buClr>
                <a:srgbClr val="FF0000"/>
              </a:buClr>
              <a:buSzPct val="100000"/>
              <a:buFont typeface="Wingdings 2" panose="05020102010507070707" pitchFamily="18" charset="2"/>
              <a:buChar char="¿"/>
            </a:pPr>
            <a:r>
              <a:rPr lang="cs-CZ" sz="2600" b="1" cap="all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Egypt</a:t>
            </a:r>
            <a:r>
              <a:rPr lang="cs-CZ" sz="2600" b="1" cap="all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Hepatitida A+B, tyfus, vzteklina, žlutá zimnice, meningokoková meningitida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58772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AKTUÁLNÍ INFORMACE NA  </a:t>
            </a:r>
            <a:r>
              <a:rPr lang="cs-CZ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www.vakciny.net</a:t>
            </a:r>
            <a:endParaRPr lang="cs-CZ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edica-langer.cz/grafika/mezinarodni_ockovaci_pruka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10" y="1954738"/>
            <a:ext cx="4238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zpmvcr.cz/public/galleries/1/101/ehicnet3.gif?d349bffd788e679488aedad9c95e85c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810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19672" y="64657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PRŮKAZY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400" b="1" dirty="0">
                <a:ln w="1143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Vztah mezi účastníkem a cestovní </a:t>
            </a:r>
            <a:r>
              <a:rPr lang="cs-CZ" sz="2400" b="1" dirty="0" smtClean="0">
                <a:ln w="1143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kanceláří</a:t>
            </a:r>
            <a:endParaRPr lang="cs-CZ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460851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−"/>
            </a:pPr>
            <a:r>
              <a:rPr lang="cs-CZ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PŘIHLÁŠKA – OBJEDNÁVKA OBSAHUJE:</a:t>
            </a: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−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termín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a místo konání zájezdu</a:t>
            </a: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−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cenu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zájezdu</a:t>
            </a: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−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zájezdu</a:t>
            </a: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−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služby : způsob a úroveň dopravy, ubytování, stravování, pojištění …</a:t>
            </a: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−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informace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o nutném vybavení : materiál, fyzická zdatnost, dovednosti …</a:t>
            </a: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−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všeobecné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podmínky (platby, stornovací podmínky, reklamace …)</a:t>
            </a:r>
          </a:p>
        </p:txBody>
      </p:sp>
    </p:spTree>
    <p:extLst>
      <p:ext uri="{BB962C8B-B14F-4D97-AF65-F5344CB8AC3E}">
        <p14:creationId xmlns:p14="http://schemas.microsoft.com/office/powerpoint/2010/main" val="353013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800" b="1" dirty="0">
                <a:ln w="11430"/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PÍSEMNÁ Smlouva musí obsahovat</a:t>
            </a:r>
            <a:r>
              <a:rPr lang="cs-CZ" sz="2800" b="1" dirty="0" smtClean="0">
                <a:ln w="11430"/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b="1" dirty="0">
              <a:ln w="11430"/>
              <a:solidFill>
                <a:srgbClr val="000099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616624"/>
          </a:xfrm>
        </p:spPr>
        <p:txBody>
          <a:bodyPr>
            <a:normAutofit fontScale="70000" lnSpcReduction="20000"/>
          </a:bodyPr>
          <a:lstStyle/>
          <a:p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název akce, termín </a:t>
            </a: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a místo konání</a:t>
            </a:r>
          </a:p>
          <a:p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způsob </a:t>
            </a: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a úroveň dopravy</a:t>
            </a:r>
          </a:p>
          <a:p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typ ubytování A způsob </a:t>
            </a: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stravování</a:t>
            </a:r>
          </a:p>
          <a:p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průvodcovské </a:t>
            </a: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a doplňkové služby</a:t>
            </a:r>
          </a:p>
          <a:p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výlety </a:t>
            </a: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(buď v ceně zájezdu nebo fakultativní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pojištění</a:t>
            </a:r>
          </a:p>
          <a:p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zdravotní </a:t>
            </a: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podmínky účasti (fyzická 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zdatnost,…)</a:t>
            </a:r>
          </a:p>
          <a:p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</a:t>
            </a: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vybavení (stan, sportovní vybavení …)</a:t>
            </a:r>
          </a:p>
          <a:p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cenu </a:t>
            </a: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zájezdu</a:t>
            </a:r>
          </a:p>
          <a:p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záruční </a:t>
            </a: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podmínky - termín 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přihlášky, výhradu </a:t>
            </a: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změny ceny a 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programu (ZMĚNY PÍSEMNĚ)</a:t>
            </a:r>
          </a:p>
          <a:p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Nesouhlas </a:t>
            </a: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se změnou 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- uplatnit </a:t>
            </a: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do 5 dnů od doručení dopisu.</a:t>
            </a:r>
          </a:p>
          <a:p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</a:t>
            </a: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odstoupení od 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smlouvy, </a:t>
            </a: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stornovací </a:t>
            </a:r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podmínky</a:t>
            </a:r>
          </a:p>
          <a:p>
            <a:r>
              <a:rPr lang="cs-CZ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Podmínky reklamace</a:t>
            </a:r>
          </a:p>
          <a:p>
            <a:r>
              <a:rPr lang="cs-CZ" b="1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PŘIHLÁŠKA NABÝVÁ PLATNOSTI ZAPLACENÍM ZÁLOHY</a:t>
            </a:r>
            <a:endParaRPr lang="cs-CZ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4392488" cy="6552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0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339208" cy="838200"/>
          </a:xfrm>
        </p:spPr>
        <p:txBody>
          <a:bodyPr>
            <a:normAutofit fontScale="90000"/>
          </a:bodyPr>
          <a:lstStyle/>
          <a:p>
            <a:r>
              <a:rPr lang="cs-CZ" dirty="0"/>
              <a:t>Všeobecné smluvní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4123184" cy="547260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ÚVODNÍ USTANOVENÍ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ÚČASTNÍCI </a:t>
            </a: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SMLUVNÍHO </a:t>
            </a: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VZTAHU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</a:t>
            </a: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SMLUVNÍHO </a:t>
            </a: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VZTAHU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 </a:t>
            </a: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SMLUVNÍCH </a:t>
            </a: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VZTAHŮ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CENOVÉ A PLATEBNÍ </a:t>
            </a: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PRÁVA A POVINNOSTI </a:t>
            </a: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ZÁKAZNÍKA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</a:t>
            </a: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PRÁVA CK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ZRUŠENÍ A ZMĚNY SJEDNANÝCH </a:t>
            </a: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SLUŽEB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pl-PL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ODSTOUPENÍ OD SMLOUVY O </a:t>
            </a:r>
            <a:r>
              <a:rPr lang="pl-PL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ZÁJEZDU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REKLAMACE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POJIŠTĚNÍ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cs-CZ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ZÁVĚREČNÁ USTANOVENÍ</a:t>
            </a:r>
            <a:endParaRPr lang="cs-CZ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348702" cy="655272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4945"/>
            <a:ext cx="8686800" cy="838200"/>
          </a:xfrm>
        </p:spPr>
        <p:txBody>
          <a:bodyPr/>
          <a:lstStyle/>
          <a:p>
            <a:r>
              <a:rPr lang="cs-CZ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dohodY</a:t>
            </a:r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 dopravními společnostmi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733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cap="all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Občanský zákoník rozlišuje čtyři typy </a:t>
            </a:r>
            <a:r>
              <a:rPr lang="cs-CZ" sz="2400" b="1" cap="all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smluv: </a:t>
            </a:r>
          </a:p>
          <a:p>
            <a:pPr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smlouvA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o přepravě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věci,</a:t>
            </a:r>
          </a:p>
          <a:p>
            <a:pPr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smlouvA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o přepravě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osob,</a:t>
            </a:r>
          </a:p>
          <a:p>
            <a:pPr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smlouvA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o nájmu dopravního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prostředku</a:t>
            </a:r>
          </a:p>
          <a:p>
            <a:pPr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smlouvA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o provozu dopravního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prostředku</a:t>
            </a:r>
          </a:p>
          <a:p>
            <a:pPr marL="514350" indent="-514350">
              <a:buFont typeface="+mj-lt"/>
              <a:buAutoNum type="arabicPeriod"/>
            </a:pPr>
            <a:endParaRPr lang="cs-CZ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cap="all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smlouvA</a:t>
            </a:r>
            <a:r>
              <a:rPr lang="cs-CZ" sz="2400" b="1" cap="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přepravě </a:t>
            </a:r>
            <a:r>
              <a:rPr lang="cs-CZ" sz="2400" b="1" cap="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dopravce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SE zavazuje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přepravit cestujícího z určitého místa do místa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určení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JE povinen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se postarat o bezpečnost přepravovaných osob a jejich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pohodlí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DOPRAVCE JE povinen přepravit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zavazadla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cestujícího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Podmínky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upravují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přepravní řády</a:t>
            </a:r>
          </a:p>
        </p:txBody>
      </p:sp>
    </p:spTree>
    <p:extLst>
      <p:ext uri="{BB962C8B-B14F-4D97-AF65-F5344CB8AC3E}">
        <p14:creationId xmlns:p14="http://schemas.microsoft.com/office/powerpoint/2010/main" val="388722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voucherY</a:t>
            </a:r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cs-CZ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blanketovÉ</a:t>
            </a:r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úvěrovÉ</a:t>
            </a:r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listY</a:t>
            </a:r>
            <a:r>
              <a:rPr lang="cs-CZ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cs-CZ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25327"/>
            <a:ext cx="8686800" cy="3355801"/>
          </a:xfrm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poukaz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, kde je uveden veškerý rozsah služeb včetně osob. Je určen k předložení v zahraničí – obvykle na recepci nebo u dalších poskytovatelů slu­žeb</a:t>
            </a: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roaming list </a:t>
            </a:r>
            <a:r>
              <a:rPr lang="cs-CZ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– rezervace 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ubytování</a:t>
            </a: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VYSTAVUJE TOUROPERÁTOR KLIENTOVI</a:t>
            </a: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NAHRAZUJE KLIENTOVI POŽADOVANOU MINIMÁLNÍ HOTOVOST )pokud je vyžadována)</a:t>
            </a:r>
            <a:endParaRPr lang="cs-CZ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dovolenkar.sk/korfu/images/tip_vouch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0" y="4797152"/>
            <a:ext cx="3628996" cy="171932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iora.cz/files/editor/image/poukazvzor%20(2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87828"/>
            <a:ext cx="3312368" cy="17634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3528392" cy="838200"/>
          </a:xfrm>
        </p:spPr>
        <p:txBody>
          <a:bodyPr/>
          <a:lstStyle/>
          <a:p>
            <a:r>
              <a:rPr lang="cs-CZ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/>
              </a:rPr>
              <a:t>PLATEBNÍ STYK</a:t>
            </a:r>
            <a:endParaRPr lang="cs-CZ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99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6912768" cy="403507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PŘI ÚHRADÁCH ZA POSKYTNUTÉ SLUŽBY</a:t>
            </a:r>
          </a:p>
          <a:p>
            <a:pPr>
              <a:buClr>
                <a:srgbClr val="C00000"/>
              </a:buClr>
              <a:buSzPct val="100000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HOTOVOSTNÍ STYK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MENŠÍ NÁKLADY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ČASOVĚ NÁROČNÝ, MÉNĚ BEZPEČNÝ</a:t>
            </a:r>
          </a:p>
          <a:p>
            <a:pPr>
              <a:buClr>
                <a:srgbClr val="C00000"/>
              </a:buClr>
              <a:buSzPct val="100000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BEZHOTOVOSTNÍ STYK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BEZPEČNÝ, RYCHLÝ, PŘESNÝ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PŘÍKAZ K ÚHRADĚ Z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ÚČTU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ÚČET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ELEKTRONICKÝ PŘEVOD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PLATEBNÍ KARTY, ŠEKY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infoportal.cz/avs2/onb/images/avs2/CZ_AVS2_007_009_001_000_006_0001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697193" cy="22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1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755</TotalTime>
  <Words>1256</Words>
  <Application>Microsoft Office PowerPoint</Application>
  <PresentationFormat>Předvádění na obrazovce (4:3)</PresentationFormat>
  <Paragraphs>212</Paragraphs>
  <Slides>29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Cesta</vt:lpstr>
      <vt:lpstr>OBSAH PŘEDMĚTU</vt:lpstr>
      <vt:lpstr>TECHNIKA ZAJIŠŤOVÁNÍ SLUŽEB</vt:lpstr>
      <vt:lpstr>Vztah mezi účastníkem a cestovní kanceláří</vt:lpstr>
      <vt:lpstr>PÍSEMNÁ Smlouva musí obsahovat:</vt:lpstr>
      <vt:lpstr>Prezentace aplikace PowerPoint</vt:lpstr>
      <vt:lpstr>Všeobecné smluvní podmínky</vt:lpstr>
      <vt:lpstr>dohodY s dopravními společnostmi</vt:lpstr>
      <vt:lpstr>voucherY- blanketovÉ úvěrovÉ listY </vt:lpstr>
      <vt:lpstr>PLATEBNÍ STYK</vt:lpstr>
      <vt:lpstr>POJIŠTĚNÍ ÚČASTNÍKŮ</vt:lpstr>
      <vt:lpstr>Zrušení zájezdu</vt:lpstr>
      <vt:lpstr>SPECIFICKÉ SLUŽBY CK</vt:lpstr>
      <vt:lpstr>PASOVÉ SLUŽBY</vt:lpstr>
      <vt:lpstr>VIZOVÉ SLUŽBY</vt:lpstr>
      <vt:lpstr>Prezentace aplikace PowerPoint</vt:lpstr>
      <vt:lpstr>Akreditace cestovních kanceláří u zastupitelských úřadů</vt:lpstr>
      <vt:lpstr>CELNÍ SLUŽBY</vt:lpstr>
      <vt:lpstr>neobchodní Zboží osvobozené od cla:</vt:lpstr>
      <vt:lpstr>POZOR!!! – OMEZENÍ DOVOZU A VÝVOZU V JEDNOTLIVÝCH ZEMÍCH</vt:lpstr>
      <vt:lpstr>SMĚNÁRENSKÉ SLUŽBY</vt:lpstr>
      <vt:lpstr>ZDRAVOTNÍ SLUŽBY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PREVENCE</vt:lpstr>
      <vt:lpstr>Vhodná očkování do vybraných zemí 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OBSAH PŘEDMĚTU</dc:title>
  <dc:creator>Boss</dc:creator>
  <cp:lastModifiedBy>Boss</cp:lastModifiedBy>
  <cp:revision>49</cp:revision>
  <dcterms:created xsi:type="dcterms:W3CDTF">2016-03-29T07:26:16Z</dcterms:created>
  <dcterms:modified xsi:type="dcterms:W3CDTF">2016-03-30T17:01:06Z</dcterms:modified>
</cp:coreProperties>
</file>